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409AA-04CD-4AAE-9237-E9236752E746}" type="doc">
      <dgm:prSet loTypeId="urn:microsoft.com/office/officeart/2005/8/layout/funnel1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ar-SA"/>
        </a:p>
      </dgm:t>
    </dgm:pt>
    <dgm:pt modelId="{EA104B78-87B1-40E0-A9CD-1A18825C33DB}">
      <dgm:prSet phldrT="[نص]"/>
      <dgm:spPr/>
      <dgm:t>
        <a:bodyPr/>
        <a:lstStyle/>
        <a:p>
          <a:pPr rtl="1"/>
          <a:r>
            <a:rPr lang="en-US" dirty="0" smtClean="0"/>
            <a:t>.</a:t>
          </a:r>
          <a:endParaRPr lang="ar-SA" dirty="0"/>
        </a:p>
      </dgm:t>
    </dgm:pt>
    <dgm:pt modelId="{CB839155-A642-42A5-9695-F0B9C23BFE5E}" type="parTrans" cxnId="{6CB9D666-9D4A-452E-94AC-0FF3D9459715}">
      <dgm:prSet/>
      <dgm:spPr/>
      <dgm:t>
        <a:bodyPr/>
        <a:lstStyle/>
        <a:p>
          <a:pPr rtl="1"/>
          <a:endParaRPr lang="ar-SA"/>
        </a:p>
      </dgm:t>
    </dgm:pt>
    <dgm:pt modelId="{721B03A7-1423-4530-B468-CD063591E46D}" type="sibTrans" cxnId="{6CB9D666-9D4A-452E-94AC-0FF3D9459715}">
      <dgm:prSet/>
      <dgm:spPr/>
      <dgm:t>
        <a:bodyPr/>
        <a:lstStyle/>
        <a:p>
          <a:pPr rtl="1"/>
          <a:endParaRPr lang="ar-SA"/>
        </a:p>
      </dgm:t>
    </dgm:pt>
    <dgm:pt modelId="{6DC1A111-04C0-4588-B73B-6FE745755D35}" type="pres">
      <dgm:prSet presAssocID="{B44409AA-04CD-4AAE-9237-E9236752E7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036CA46-6696-4096-B4F4-1832AA983055}" type="pres">
      <dgm:prSet presAssocID="{B44409AA-04CD-4AAE-9237-E9236752E746}" presName="ellipse" presStyleLbl="trBgShp" presStyleIdx="0" presStyleCnt="1" custScaleY="57358" custLinFactNeighborX="-13363" custLinFactNeighborY="49952"/>
      <dgm:spPr/>
    </dgm:pt>
    <dgm:pt modelId="{01D0318D-793C-4B94-8F47-A96849D49A57}" type="pres">
      <dgm:prSet presAssocID="{B44409AA-04CD-4AAE-9237-E9236752E746}" presName="arrow1" presStyleLbl="fgShp" presStyleIdx="0" presStyleCnt="1" custLinFactNeighborX="-69755" custLinFactNeighborY="-4706"/>
      <dgm:spPr/>
    </dgm:pt>
    <dgm:pt modelId="{5F98056A-4EC6-4A3D-B8D6-F07EA374A23E}" type="pres">
      <dgm:prSet presAssocID="{B44409AA-04CD-4AAE-9237-E9236752E74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DB37F6-7FB9-4472-B7AB-30F812F40EEF}" type="pres">
      <dgm:prSet presAssocID="{B44409AA-04CD-4AAE-9237-E9236752E746}" presName="funnel" presStyleLbl="trAlignAcc1" presStyleIdx="0" presStyleCnt="1" custScaleY="74522" custLinFactNeighborX="-12456" custLinFactNeighborY="19099"/>
      <dgm:spPr/>
    </dgm:pt>
  </dgm:ptLst>
  <dgm:cxnLst>
    <dgm:cxn modelId="{6CB9D666-9D4A-452E-94AC-0FF3D9459715}" srcId="{B44409AA-04CD-4AAE-9237-E9236752E746}" destId="{EA104B78-87B1-40E0-A9CD-1A18825C33DB}" srcOrd="0" destOrd="0" parTransId="{CB839155-A642-42A5-9695-F0B9C23BFE5E}" sibTransId="{721B03A7-1423-4530-B468-CD063591E46D}"/>
    <dgm:cxn modelId="{A9F8A0FC-C2DD-4A4E-974C-556A764E33AB}" type="presOf" srcId="{EA104B78-87B1-40E0-A9CD-1A18825C33DB}" destId="{5F98056A-4EC6-4A3D-B8D6-F07EA374A23E}" srcOrd="0" destOrd="0" presId="urn:microsoft.com/office/officeart/2005/8/layout/funnel1"/>
    <dgm:cxn modelId="{3E5B8958-330A-46F7-A89F-3C7E7900294B}" type="presOf" srcId="{B44409AA-04CD-4AAE-9237-E9236752E746}" destId="{6DC1A111-04C0-4588-B73B-6FE745755D35}" srcOrd="0" destOrd="0" presId="urn:microsoft.com/office/officeart/2005/8/layout/funnel1"/>
    <dgm:cxn modelId="{986F0C03-AF09-4F67-A712-9A617D5C3108}" type="presParOf" srcId="{6DC1A111-04C0-4588-B73B-6FE745755D35}" destId="{0036CA46-6696-4096-B4F4-1832AA983055}" srcOrd="0" destOrd="0" presId="urn:microsoft.com/office/officeart/2005/8/layout/funnel1"/>
    <dgm:cxn modelId="{64126F6C-2221-404D-B4BE-B6729F60A32E}" type="presParOf" srcId="{6DC1A111-04C0-4588-B73B-6FE745755D35}" destId="{01D0318D-793C-4B94-8F47-A96849D49A57}" srcOrd="1" destOrd="0" presId="urn:microsoft.com/office/officeart/2005/8/layout/funnel1"/>
    <dgm:cxn modelId="{E0564C98-4FD2-4360-8FFD-A69708C8CAEE}" type="presParOf" srcId="{6DC1A111-04C0-4588-B73B-6FE745755D35}" destId="{5F98056A-4EC6-4A3D-B8D6-F07EA374A23E}" srcOrd="2" destOrd="0" presId="urn:microsoft.com/office/officeart/2005/8/layout/funnel1"/>
    <dgm:cxn modelId="{B666CE62-0C56-4ABE-9136-E28ECE85C1C2}" type="presParOf" srcId="{6DC1A111-04C0-4588-B73B-6FE745755D35}" destId="{D7DB37F6-7FB9-4472-B7AB-30F812F40EE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6CA46-6696-4096-B4F4-1832AA983055}">
      <dsp:nvSpPr>
        <dsp:cNvPr id="0" name=""/>
        <dsp:cNvSpPr/>
      </dsp:nvSpPr>
      <dsp:spPr>
        <a:xfrm>
          <a:off x="1289023" y="1059906"/>
          <a:ext cx="4368800" cy="870250"/>
        </a:xfrm>
        <a:prstGeom prst="ellipse">
          <a:avLst/>
        </a:prstGeom>
        <a:solidFill>
          <a:schemeClr val="accent3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0318D-793C-4B94-8F47-A96849D49A57}">
      <dsp:nvSpPr>
        <dsp:cNvPr id="0" name=""/>
        <dsp:cNvSpPr/>
      </dsp:nvSpPr>
      <dsp:spPr>
        <a:xfrm>
          <a:off x="3050074" y="3668207"/>
          <a:ext cx="846666" cy="541866"/>
        </a:xfrm>
        <a:prstGeom prst="down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8056A-4EC6-4A3D-B8D6-F07EA374A23E}">
      <dsp:nvSpPr>
        <dsp:cNvPr id="0" name=""/>
        <dsp:cNvSpPr/>
      </dsp:nvSpPr>
      <dsp:spPr>
        <a:xfrm>
          <a:off x="2031999" y="41272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.</a:t>
          </a:r>
          <a:endParaRPr lang="ar-SA" sz="3600" kern="1200" dirty="0"/>
        </a:p>
      </dsp:txBody>
      <dsp:txXfrm>
        <a:off x="2031999" y="4127200"/>
        <a:ext cx="4064000" cy="1016000"/>
      </dsp:txXfrm>
    </dsp:sp>
    <dsp:sp modelId="{D7DB37F6-7FB9-4472-B7AB-30F812F40EEF}">
      <dsp:nvSpPr>
        <dsp:cNvPr id="0" name=""/>
        <dsp:cNvSpPr/>
      </dsp:nvSpPr>
      <dsp:spPr>
        <a:xfrm>
          <a:off x="1102752" y="999903"/>
          <a:ext cx="4741333" cy="2826669"/>
        </a:xfrm>
        <a:prstGeom prst="funnel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2D35A6D-7001-4424-AC95-F63184B051A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7580B19E-18F6-4556-98D1-0594388E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5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574E-0E46-45C3-BE96-B34814FB29D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69F2-1BEE-4F1F-9A0C-FC288D282E86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ADA9-64BC-4063-9C0A-5C15C12AA889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0221-E338-440E-B073-B12B92EE1EF7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51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B35-1BF8-4B83-9FBA-705C177B23FF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4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D2A4-1204-4085-8F87-040C7D34855C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6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049-2A9F-48A3-B0D2-4FEB25C82EE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4888-D103-46F5-B1CA-0C1BDF36337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8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67C9-D1CF-45F4-9E12-DBE49654AD3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52FD-BCD8-4242-AD97-4FEE9A0F7797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440-51BA-4BC3-9691-4D1449E21030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1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1FE8-BD3D-4956-ABA9-C122CC78ECBA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A0E3-1414-4E14-9B83-F82D3E6DC9FB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DDB1-FF1A-45C5-846B-478A362989A6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8E02-FD44-47F6-8009-60CEC73AEC6C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2E1B-BC20-4CD5-A75D-C6D5EC8F5DC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09EB-AFA1-40E8-AFF9-85151BB332F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E5C-584D-40D5-BD4F-11862F02FED1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C7A450-8F1F-48CF-B40B-1A8414D80ABB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F073B2-93EF-46EF-8524-353D483A0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br>
              <a:rPr lang="ar-SY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07967" y="2874228"/>
            <a:ext cx="7443989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onotype Koufi" pitchFamily="2" charset="-78"/>
              </a:rPr>
              <a:t>استخدام البلازما الحرارية في معالجة الحمأة </a:t>
            </a:r>
            <a:endParaRPr kumimoji="0" lang="ar-SY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onotype Koufi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Y" altLang="en-US" sz="2200" b="1" dirty="0">
              <a:latin typeface="Calibri" panose="020F0502020204030204" pitchFamily="34" charset="0"/>
              <a:cs typeface="Monotype Koufi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Y" altLang="en-US" sz="1400" b="1" dirty="0">
              <a:latin typeface="Calibri" panose="020F0502020204030204" pitchFamily="34" charset="0"/>
              <a:cs typeface="Farsi Simple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914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442434"/>
          </a:xfrm>
        </p:spPr>
        <p:txBody>
          <a:bodyPr/>
          <a:lstStyle/>
          <a:p>
            <a:r>
              <a:rPr lang="ar-SY" b="1" dirty="0" smtClean="0"/>
              <a:t>بعض أنواع الحمأة المعالجة بالبلازما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3774" y="1326524"/>
            <a:ext cx="10363826" cy="5531476"/>
          </a:xfrm>
        </p:spPr>
        <p:txBody>
          <a:bodyPr/>
          <a:lstStyle/>
          <a:p>
            <a:pPr algn="r" rtl="1"/>
            <a:r>
              <a:rPr lang="ar-SA" sz="2800" b="1" dirty="0"/>
              <a:t>حمأة الطلي الكهربائي</a:t>
            </a:r>
            <a:endParaRPr lang="en-US" sz="2800" dirty="0"/>
          </a:p>
          <a:p>
            <a:pPr algn="r" rtl="1"/>
            <a:r>
              <a:rPr lang="ar-SA" sz="2800" b="1" dirty="0"/>
              <a:t>حمأة مياه العواصف المطرية </a:t>
            </a:r>
            <a:endParaRPr lang="en-US" sz="2800" b="1" dirty="0"/>
          </a:p>
          <a:p>
            <a:pPr algn="r" rtl="1"/>
            <a:r>
              <a:rPr lang="ar-SA" sz="2800" b="1" dirty="0"/>
              <a:t>حمأة مياه صرف المدابغ</a:t>
            </a:r>
            <a:endParaRPr lang="en-US" sz="2800" dirty="0"/>
          </a:p>
          <a:p>
            <a:pPr algn="r" rtl="1"/>
            <a:r>
              <a:rPr lang="ar-SA" sz="2800" b="1" dirty="0"/>
              <a:t>حمأة مياه الصرف الصحي والرماد المتطاير</a:t>
            </a:r>
            <a:endParaRPr lang="en-US" sz="2800" b="1" dirty="0"/>
          </a:p>
          <a:p>
            <a:pPr algn="r" rtl="1"/>
            <a:r>
              <a:rPr lang="ar-SA" sz="2800" b="1" dirty="0"/>
              <a:t>حمأة الورق</a:t>
            </a:r>
            <a:endParaRPr lang="en-US" sz="2800" b="1" dirty="0"/>
          </a:p>
          <a:p>
            <a:pPr algn="r" rtl="1"/>
            <a:r>
              <a:rPr lang="ar-SA" sz="2800" b="1" dirty="0"/>
              <a:t>حمأة ناقلات النفط</a:t>
            </a:r>
            <a:endParaRPr lang="en-US" sz="2800" dirty="0"/>
          </a:p>
          <a:p>
            <a:pPr algn="r" rtl="1"/>
            <a:r>
              <a:rPr lang="ar-SA" sz="2800" b="1" dirty="0"/>
              <a:t>العجينة الرطبة من البطاريات المستهلكة</a:t>
            </a:r>
            <a:endParaRPr lang="en-US" sz="2800" dirty="0"/>
          </a:p>
          <a:p>
            <a:pPr algn="r" rt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243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المخطط العام لعملية المعالجة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عنصر نائب للمحتوى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867437"/>
            <a:ext cx="11925836" cy="4990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9543245" y="2923504"/>
            <a:ext cx="216365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نظام تنقية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88806" y="2923504"/>
            <a:ext cx="216365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مكثف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06981" y="3918161"/>
            <a:ext cx="1586248" cy="563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مجفف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26665" y="4520484"/>
            <a:ext cx="2024129" cy="48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تغذية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72295" y="4507606"/>
            <a:ext cx="2030120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مزود الطاقة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56327" y="2685245"/>
            <a:ext cx="2024129" cy="48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حمأة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372895" y="4803820"/>
            <a:ext cx="2024129" cy="48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غازات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682767" y="1867437"/>
            <a:ext cx="1843825" cy="34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غازات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188040" y="5980178"/>
            <a:ext cx="2024129" cy="55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الطور المعدني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1668" y="5969776"/>
            <a:ext cx="2024129" cy="55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الطور الزجاجي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1903" y="5265089"/>
            <a:ext cx="2030120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نظام البلازما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1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313"/>
            <a:ext cx="10515600" cy="560175"/>
          </a:xfrm>
        </p:spPr>
        <p:txBody>
          <a:bodyPr>
            <a:normAutofit fontScale="90000"/>
          </a:bodyPr>
          <a:lstStyle/>
          <a:p>
            <a:r>
              <a:rPr lang="ar-SA" dirty="0"/>
              <a:t> الا</a:t>
            </a:r>
            <a:r>
              <a:rPr lang="ar-SA" b="1" dirty="0"/>
              <a:t>ستنتاجات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96" name="Freeform 6"/>
          <p:cNvSpPr>
            <a:spLocks/>
          </p:cNvSpPr>
          <p:nvPr/>
        </p:nvSpPr>
        <p:spPr bwMode="auto">
          <a:xfrm rot="2770295">
            <a:off x="2205320" y="1243201"/>
            <a:ext cx="5072673" cy="5436072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 rot="18829705" flipH="1">
            <a:off x="5335698" y="1130688"/>
            <a:ext cx="4760752" cy="5436072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9" name="TextBox 98"/>
          <p:cNvSpPr txBox="1"/>
          <p:nvPr/>
        </p:nvSpPr>
        <p:spPr>
          <a:xfrm>
            <a:off x="3570390" y="2849922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تقنيات معقدة</a:t>
            </a:r>
            <a:endParaRPr lang="id-ID" sz="2000" b="1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01085" y="3845259"/>
            <a:ext cx="346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+mj-lt"/>
              </a:rPr>
              <a:t>محاولة </a:t>
            </a:r>
            <a:r>
              <a:rPr lang="ar-SY" sz="2000" b="1" dirty="0"/>
              <a:t>التقنيات </a:t>
            </a:r>
            <a:r>
              <a:rPr lang="ar-SY" sz="2000" b="1" dirty="0" smtClean="0"/>
              <a:t>القديمة</a:t>
            </a:r>
          </a:p>
          <a:p>
            <a:pPr algn="ctr"/>
            <a:r>
              <a:rPr lang="ar-SY" sz="2000" b="1" dirty="0" smtClean="0"/>
              <a:t> فرض </a:t>
            </a:r>
            <a:r>
              <a:rPr lang="ar-SY" sz="2000" b="1" dirty="0"/>
              <a:t>نفسها</a:t>
            </a:r>
            <a:endParaRPr lang="id-ID" sz="2000" b="1" dirty="0"/>
          </a:p>
          <a:p>
            <a:endParaRPr lang="id-ID" sz="2000" b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34006" y="4877806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كلفة انشاء مرتفعة</a:t>
            </a:r>
            <a:endParaRPr lang="id-ID" sz="20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90347" y="2294106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فعالة</a:t>
            </a:r>
            <a:endParaRPr lang="id-ID" sz="2000" b="1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28959" y="3126736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تحافظ على البيئة</a:t>
            </a:r>
            <a:endParaRPr lang="id-ID" sz="2000" b="1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41653" y="399056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تنتج طاقة</a:t>
            </a:r>
            <a:endParaRPr lang="id-ID" sz="2000" b="1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90347" y="4816668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 smtClean="0">
                <a:latin typeface="+mj-lt"/>
              </a:rPr>
              <a:t>تقلل حجم النفايات</a:t>
            </a:r>
            <a:endParaRPr lang="id-ID" sz="2000" b="1" dirty="0">
              <a:latin typeface="+mj-lt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032607" y="2442889"/>
            <a:ext cx="317067" cy="319167"/>
            <a:chOff x="5978526" y="4991101"/>
            <a:chExt cx="239712" cy="241300"/>
          </a:xfrm>
          <a:solidFill>
            <a:schemeClr val="bg2"/>
          </a:solidFill>
        </p:grpSpPr>
        <p:sp>
          <p:nvSpPr>
            <p:cNvPr id="109" name="Freeform 227"/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10" name="Freeform 228"/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sp>
        <p:nvSpPr>
          <p:cNvPr id="112" name="Freeform 9"/>
          <p:cNvSpPr>
            <a:spLocks noEditPoints="1"/>
          </p:cNvSpPr>
          <p:nvPr/>
        </p:nvSpPr>
        <p:spPr bwMode="auto">
          <a:xfrm>
            <a:off x="4009860" y="3567910"/>
            <a:ext cx="263872" cy="218755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id-ID" sz="3200">
              <a:solidFill>
                <a:schemeClr val="bg2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334434" y="4482951"/>
            <a:ext cx="296557" cy="334373"/>
            <a:chOff x="6775450" y="3722688"/>
            <a:chExt cx="473075" cy="533400"/>
          </a:xfrm>
          <a:solidFill>
            <a:schemeClr val="bg2"/>
          </a:solidFill>
        </p:grpSpPr>
        <p:sp>
          <p:nvSpPr>
            <p:cNvPr id="114" name="Freeform 174"/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15" name="Freeform 175"/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878845" y="2780323"/>
            <a:ext cx="371569" cy="381919"/>
            <a:chOff x="7742238" y="3649663"/>
            <a:chExt cx="627062" cy="644526"/>
          </a:xfrm>
          <a:solidFill>
            <a:schemeClr val="bg2"/>
          </a:solidFill>
        </p:grpSpPr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7742238" y="3649663"/>
              <a:ext cx="542925" cy="541338"/>
            </a:xfrm>
            <a:custGeom>
              <a:avLst/>
              <a:gdLst>
                <a:gd name="T0" fmla="*/ 76 w 142"/>
                <a:gd name="T1" fmla="*/ 130 h 142"/>
                <a:gd name="T2" fmla="*/ 71 w 142"/>
                <a:gd name="T3" fmla="*/ 130 h 142"/>
                <a:gd name="T4" fmla="*/ 12 w 142"/>
                <a:gd name="T5" fmla="*/ 71 h 142"/>
                <a:gd name="T6" fmla="*/ 71 w 142"/>
                <a:gd name="T7" fmla="*/ 12 h 142"/>
                <a:gd name="T8" fmla="*/ 130 w 142"/>
                <a:gd name="T9" fmla="*/ 71 h 142"/>
                <a:gd name="T10" fmla="*/ 129 w 142"/>
                <a:gd name="T11" fmla="*/ 81 h 142"/>
                <a:gd name="T12" fmla="*/ 140 w 142"/>
                <a:gd name="T13" fmla="*/ 85 h 142"/>
                <a:gd name="T14" fmla="*/ 142 w 142"/>
                <a:gd name="T15" fmla="*/ 71 h 142"/>
                <a:gd name="T16" fmla="*/ 71 w 142"/>
                <a:gd name="T17" fmla="*/ 0 h 142"/>
                <a:gd name="T18" fmla="*/ 0 w 142"/>
                <a:gd name="T19" fmla="*/ 71 h 142"/>
                <a:gd name="T20" fmla="*/ 71 w 142"/>
                <a:gd name="T21" fmla="*/ 142 h 142"/>
                <a:gd name="T22" fmla="*/ 80 w 142"/>
                <a:gd name="T23" fmla="*/ 141 h 142"/>
                <a:gd name="T24" fmla="*/ 76 w 142"/>
                <a:gd name="T25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2">
                  <a:moveTo>
                    <a:pt x="76" y="130"/>
                  </a:moveTo>
                  <a:cubicBezTo>
                    <a:pt x="74" y="130"/>
                    <a:pt x="73" y="130"/>
                    <a:pt x="71" y="130"/>
                  </a:cubicBezTo>
                  <a:cubicBezTo>
                    <a:pt x="38" y="130"/>
                    <a:pt x="12" y="104"/>
                    <a:pt x="12" y="71"/>
                  </a:cubicBezTo>
                  <a:cubicBezTo>
                    <a:pt x="12" y="38"/>
                    <a:pt x="38" y="12"/>
                    <a:pt x="71" y="12"/>
                  </a:cubicBezTo>
                  <a:cubicBezTo>
                    <a:pt x="103" y="12"/>
                    <a:pt x="130" y="38"/>
                    <a:pt x="130" y="71"/>
                  </a:cubicBezTo>
                  <a:cubicBezTo>
                    <a:pt x="130" y="74"/>
                    <a:pt x="129" y="78"/>
                    <a:pt x="129" y="81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1" y="80"/>
                    <a:pt x="142" y="76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74" y="142"/>
                    <a:pt x="77" y="142"/>
                    <a:pt x="80" y="141"/>
                  </a:cubicBezTo>
                  <a:lnTo>
                    <a:pt x="76" y="13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27" name="Freeform 15"/>
            <p:cNvSpPr>
              <a:spLocks noEditPoints="1"/>
            </p:cNvSpPr>
            <p:nvPr/>
          </p:nvSpPr>
          <p:spPr bwMode="auto">
            <a:xfrm>
              <a:off x="7883525" y="3798888"/>
              <a:ext cx="260350" cy="258763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2 h 68"/>
                <a:gd name="T12" fmla="*/ 12 w 68"/>
                <a:gd name="T13" fmla="*/ 34 h 68"/>
                <a:gd name="T14" fmla="*/ 34 w 68"/>
                <a:gd name="T15" fmla="*/ 56 h 68"/>
                <a:gd name="T16" fmla="*/ 56 w 68"/>
                <a:gd name="T17" fmla="*/ 34 h 68"/>
                <a:gd name="T18" fmla="*/ 34 w 68"/>
                <a:gd name="T1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2"/>
                    <a:pt x="53" y="68"/>
                    <a:pt x="34" y="68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2"/>
                    <a:pt x="12" y="34"/>
                  </a:cubicBezTo>
                  <a:cubicBezTo>
                    <a:pt x="12" y="46"/>
                    <a:pt x="22" y="56"/>
                    <a:pt x="34" y="56"/>
                  </a:cubicBezTo>
                  <a:cubicBezTo>
                    <a:pt x="46" y="56"/>
                    <a:pt x="56" y="46"/>
                    <a:pt x="56" y="34"/>
                  </a:cubicBezTo>
                  <a:cubicBezTo>
                    <a:pt x="56" y="22"/>
                    <a:pt x="46" y="12"/>
                    <a:pt x="34" y="12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7999413" y="3921126"/>
              <a:ext cx="369887" cy="373063"/>
            </a:xfrm>
            <a:custGeom>
              <a:avLst/>
              <a:gdLst>
                <a:gd name="T0" fmla="*/ 233 w 233"/>
                <a:gd name="T1" fmla="*/ 204 h 235"/>
                <a:gd name="T2" fmla="*/ 137 w 233"/>
                <a:gd name="T3" fmla="*/ 110 h 235"/>
                <a:gd name="T4" fmla="*/ 214 w 233"/>
                <a:gd name="T5" fmla="*/ 74 h 235"/>
                <a:gd name="T6" fmla="*/ 0 w 233"/>
                <a:gd name="T7" fmla="*/ 0 h 235"/>
                <a:gd name="T8" fmla="*/ 72 w 233"/>
                <a:gd name="T9" fmla="*/ 218 h 235"/>
                <a:gd name="T10" fmla="*/ 108 w 233"/>
                <a:gd name="T11" fmla="*/ 141 h 235"/>
                <a:gd name="T12" fmla="*/ 202 w 233"/>
                <a:gd name="T13" fmla="*/ 235 h 235"/>
                <a:gd name="T14" fmla="*/ 233 w 233"/>
                <a:gd name="T15" fmla="*/ 204 h 235"/>
                <a:gd name="T16" fmla="*/ 233 w 233"/>
                <a:gd name="T17" fmla="*/ 204 h 235"/>
                <a:gd name="T18" fmla="*/ 233 w 233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35">
                  <a:moveTo>
                    <a:pt x="233" y="204"/>
                  </a:moveTo>
                  <a:lnTo>
                    <a:pt x="137" y="110"/>
                  </a:lnTo>
                  <a:lnTo>
                    <a:pt x="214" y="74"/>
                  </a:lnTo>
                  <a:lnTo>
                    <a:pt x="0" y="0"/>
                  </a:lnTo>
                  <a:lnTo>
                    <a:pt x="72" y="218"/>
                  </a:lnTo>
                  <a:lnTo>
                    <a:pt x="108" y="141"/>
                  </a:lnTo>
                  <a:lnTo>
                    <a:pt x="202" y="235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3" y="20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459951" y="1969071"/>
            <a:ext cx="407740" cy="368247"/>
            <a:chOff x="5599113" y="1919287"/>
            <a:chExt cx="606425" cy="547688"/>
          </a:xfrm>
          <a:solidFill>
            <a:schemeClr val="bg2"/>
          </a:solidFill>
        </p:grpSpPr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5599113" y="1919287"/>
              <a:ext cx="606425" cy="547688"/>
            </a:xfrm>
            <a:custGeom>
              <a:avLst/>
              <a:gdLst>
                <a:gd name="T0" fmla="*/ 191 w 422"/>
                <a:gd name="T1" fmla="*/ 380 h 380"/>
                <a:gd name="T2" fmla="*/ 4 w 422"/>
                <a:gd name="T3" fmla="*/ 225 h 380"/>
                <a:gd name="T4" fmla="*/ 2 w 422"/>
                <a:gd name="T5" fmla="*/ 167 h 380"/>
                <a:gd name="T6" fmla="*/ 191 w 422"/>
                <a:gd name="T7" fmla="*/ 0 h 380"/>
                <a:gd name="T8" fmla="*/ 296 w 422"/>
                <a:gd name="T9" fmla="*/ 32 h 380"/>
                <a:gd name="T10" fmla="*/ 381 w 422"/>
                <a:gd name="T11" fmla="*/ 188 h 380"/>
                <a:gd name="T12" fmla="*/ 422 w 422"/>
                <a:gd name="T13" fmla="*/ 188 h 380"/>
                <a:gd name="T14" fmla="*/ 358 w 422"/>
                <a:gd name="T15" fmla="*/ 265 h 380"/>
                <a:gd name="T16" fmla="*/ 295 w 422"/>
                <a:gd name="T17" fmla="*/ 188 h 380"/>
                <a:gd name="T18" fmla="*/ 337 w 422"/>
                <a:gd name="T19" fmla="*/ 188 h 380"/>
                <a:gd name="T20" fmla="*/ 191 w 422"/>
                <a:gd name="T21" fmla="*/ 44 h 380"/>
                <a:gd name="T22" fmla="*/ 47 w 422"/>
                <a:gd name="T23" fmla="*/ 163 h 380"/>
                <a:gd name="T24" fmla="*/ 48 w 422"/>
                <a:gd name="T25" fmla="*/ 217 h 380"/>
                <a:gd name="T26" fmla="*/ 78 w 422"/>
                <a:gd name="T27" fmla="*/ 283 h 380"/>
                <a:gd name="T28" fmla="*/ 218 w 422"/>
                <a:gd name="T29" fmla="*/ 354 h 380"/>
                <a:gd name="T30" fmla="*/ 351 w 422"/>
                <a:gd name="T31" fmla="*/ 292 h 380"/>
                <a:gd name="T32" fmla="*/ 351 w 422"/>
                <a:gd name="T33" fmla="*/ 292 h 380"/>
                <a:gd name="T34" fmla="*/ 191 w 422"/>
                <a:gd name="T3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2" h="380">
                  <a:moveTo>
                    <a:pt x="191" y="380"/>
                  </a:moveTo>
                  <a:cubicBezTo>
                    <a:pt x="98" y="380"/>
                    <a:pt x="21" y="313"/>
                    <a:pt x="4" y="225"/>
                  </a:cubicBezTo>
                  <a:cubicBezTo>
                    <a:pt x="1" y="206"/>
                    <a:pt x="0" y="186"/>
                    <a:pt x="2" y="167"/>
                  </a:cubicBezTo>
                  <a:cubicBezTo>
                    <a:pt x="14" y="73"/>
                    <a:pt x="94" y="0"/>
                    <a:pt x="191" y="0"/>
                  </a:cubicBezTo>
                  <a:cubicBezTo>
                    <a:pt x="228" y="0"/>
                    <a:pt x="265" y="11"/>
                    <a:pt x="296" y="32"/>
                  </a:cubicBezTo>
                  <a:cubicBezTo>
                    <a:pt x="347" y="66"/>
                    <a:pt x="380" y="123"/>
                    <a:pt x="381" y="188"/>
                  </a:cubicBezTo>
                  <a:cubicBezTo>
                    <a:pt x="422" y="188"/>
                    <a:pt x="422" y="188"/>
                    <a:pt x="422" y="188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295" y="188"/>
                    <a:pt x="295" y="188"/>
                    <a:pt x="295" y="188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36" y="108"/>
                    <a:pt x="271" y="44"/>
                    <a:pt x="191" y="44"/>
                  </a:cubicBezTo>
                  <a:cubicBezTo>
                    <a:pt x="119" y="44"/>
                    <a:pt x="60" y="95"/>
                    <a:pt x="47" y="163"/>
                  </a:cubicBezTo>
                  <a:cubicBezTo>
                    <a:pt x="44" y="181"/>
                    <a:pt x="44" y="200"/>
                    <a:pt x="48" y="217"/>
                  </a:cubicBezTo>
                  <a:cubicBezTo>
                    <a:pt x="52" y="242"/>
                    <a:pt x="63" y="264"/>
                    <a:pt x="78" y="283"/>
                  </a:cubicBezTo>
                  <a:cubicBezTo>
                    <a:pt x="110" y="326"/>
                    <a:pt x="161" y="354"/>
                    <a:pt x="218" y="354"/>
                  </a:cubicBezTo>
                  <a:cubicBezTo>
                    <a:pt x="272" y="354"/>
                    <a:pt x="319" y="330"/>
                    <a:pt x="351" y="292"/>
                  </a:cubicBezTo>
                  <a:cubicBezTo>
                    <a:pt x="351" y="292"/>
                    <a:pt x="351" y="292"/>
                    <a:pt x="351" y="292"/>
                  </a:cubicBezTo>
                  <a:cubicBezTo>
                    <a:pt x="317" y="345"/>
                    <a:pt x="258" y="380"/>
                    <a:pt x="191" y="38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31" name="Freeform 78"/>
            <p:cNvSpPr>
              <a:spLocks noEditPoints="1"/>
            </p:cNvSpPr>
            <p:nvPr/>
          </p:nvSpPr>
          <p:spPr bwMode="auto">
            <a:xfrm>
              <a:off x="5821363" y="2127250"/>
              <a:ext cx="193675" cy="101600"/>
            </a:xfrm>
            <a:custGeom>
              <a:avLst/>
              <a:gdLst>
                <a:gd name="T0" fmla="*/ 67 w 135"/>
                <a:gd name="T1" fmla="*/ 47 h 71"/>
                <a:gd name="T2" fmla="*/ 45 w 135"/>
                <a:gd name="T3" fmla="*/ 67 h 71"/>
                <a:gd name="T4" fmla="*/ 5 w 135"/>
                <a:gd name="T5" fmla="*/ 43 h 71"/>
                <a:gd name="T6" fmla="*/ 28 w 135"/>
                <a:gd name="T7" fmla="*/ 2 h 71"/>
                <a:gd name="T8" fmla="*/ 57 w 135"/>
                <a:gd name="T9" fmla="*/ 8 h 71"/>
                <a:gd name="T10" fmla="*/ 91 w 135"/>
                <a:gd name="T11" fmla="*/ 8 h 71"/>
                <a:gd name="T12" fmla="*/ 131 w 135"/>
                <a:gd name="T13" fmla="*/ 8 h 71"/>
                <a:gd name="T14" fmla="*/ 132 w 135"/>
                <a:gd name="T15" fmla="*/ 10 h 71"/>
                <a:gd name="T16" fmla="*/ 97 w 135"/>
                <a:gd name="T17" fmla="*/ 30 h 71"/>
                <a:gd name="T18" fmla="*/ 67 w 135"/>
                <a:gd name="T19" fmla="*/ 47 h 71"/>
                <a:gd name="T20" fmla="*/ 50 w 135"/>
                <a:gd name="T21" fmla="*/ 31 h 71"/>
                <a:gd name="T22" fmla="*/ 50 w 135"/>
                <a:gd name="T23" fmla="*/ 31 h 71"/>
                <a:gd name="T24" fmla="*/ 40 w 135"/>
                <a:gd name="T25" fmla="*/ 48 h 71"/>
                <a:gd name="T26" fmla="*/ 23 w 135"/>
                <a:gd name="T27" fmla="*/ 38 h 71"/>
                <a:gd name="T28" fmla="*/ 33 w 135"/>
                <a:gd name="T29" fmla="*/ 21 h 71"/>
                <a:gd name="T30" fmla="*/ 50 w 135"/>
                <a:gd name="T31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1">
                  <a:moveTo>
                    <a:pt x="67" y="47"/>
                  </a:moveTo>
                  <a:cubicBezTo>
                    <a:pt x="64" y="56"/>
                    <a:pt x="56" y="64"/>
                    <a:pt x="45" y="67"/>
                  </a:cubicBezTo>
                  <a:cubicBezTo>
                    <a:pt x="28" y="71"/>
                    <a:pt x="9" y="61"/>
                    <a:pt x="5" y="43"/>
                  </a:cubicBezTo>
                  <a:cubicBezTo>
                    <a:pt x="0" y="25"/>
                    <a:pt x="10" y="7"/>
                    <a:pt x="28" y="2"/>
                  </a:cubicBezTo>
                  <a:cubicBezTo>
                    <a:pt x="39" y="0"/>
                    <a:pt x="49" y="2"/>
                    <a:pt x="57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5" y="8"/>
                    <a:pt x="135" y="9"/>
                    <a:pt x="132" y="1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2" y="38"/>
                    <a:pt x="48" y="46"/>
                    <a:pt x="40" y="48"/>
                  </a:cubicBezTo>
                  <a:cubicBezTo>
                    <a:pt x="33" y="50"/>
                    <a:pt x="25" y="46"/>
                    <a:pt x="23" y="38"/>
                  </a:cubicBezTo>
                  <a:cubicBezTo>
                    <a:pt x="21" y="31"/>
                    <a:pt x="25" y="23"/>
                    <a:pt x="33" y="21"/>
                  </a:cubicBezTo>
                  <a:cubicBezTo>
                    <a:pt x="41" y="19"/>
                    <a:pt x="48" y="23"/>
                    <a:pt x="50" y="3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32" name="Freeform 79"/>
            <p:cNvSpPr>
              <a:spLocks noEditPoints="1"/>
            </p:cNvSpPr>
            <p:nvPr/>
          </p:nvSpPr>
          <p:spPr bwMode="auto">
            <a:xfrm>
              <a:off x="5680075" y="2000250"/>
              <a:ext cx="384175" cy="357188"/>
            </a:xfrm>
            <a:custGeom>
              <a:avLst/>
              <a:gdLst>
                <a:gd name="T0" fmla="*/ 141 w 268"/>
                <a:gd name="T1" fmla="*/ 0 h 248"/>
                <a:gd name="T2" fmla="*/ 197 w 268"/>
                <a:gd name="T3" fmla="*/ 15 h 248"/>
                <a:gd name="T4" fmla="*/ 187 w 268"/>
                <a:gd name="T5" fmla="*/ 33 h 248"/>
                <a:gd name="T6" fmla="*/ 141 w 268"/>
                <a:gd name="T7" fmla="*/ 20 h 248"/>
                <a:gd name="T8" fmla="*/ 141 w 268"/>
                <a:gd name="T9" fmla="*/ 0 h 248"/>
                <a:gd name="T10" fmla="*/ 207 w 268"/>
                <a:gd name="T11" fmla="*/ 21 h 248"/>
                <a:gd name="T12" fmla="*/ 248 w 268"/>
                <a:gd name="T13" fmla="*/ 62 h 248"/>
                <a:gd name="T14" fmla="*/ 230 w 268"/>
                <a:gd name="T15" fmla="*/ 72 h 248"/>
                <a:gd name="T16" fmla="*/ 197 w 268"/>
                <a:gd name="T17" fmla="*/ 39 h 248"/>
                <a:gd name="T18" fmla="*/ 207 w 268"/>
                <a:gd name="T19" fmla="*/ 21 h 248"/>
                <a:gd name="T20" fmla="*/ 254 w 268"/>
                <a:gd name="T21" fmla="*/ 72 h 248"/>
                <a:gd name="T22" fmla="*/ 268 w 268"/>
                <a:gd name="T23" fmla="*/ 125 h 248"/>
                <a:gd name="T24" fmla="*/ 248 w 268"/>
                <a:gd name="T25" fmla="*/ 125 h 248"/>
                <a:gd name="T26" fmla="*/ 236 w 268"/>
                <a:gd name="T27" fmla="*/ 82 h 248"/>
                <a:gd name="T28" fmla="*/ 254 w 268"/>
                <a:gd name="T29" fmla="*/ 72 h 248"/>
                <a:gd name="T30" fmla="*/ 64 w 268"/>
                <a:gd name="T31" fmla="*/ 248 h 248"/>
                <a:gd name="T32" fmla="*/ 22 w 268"/>
                <a:gd name="T33" fmla="*/ 207 h 248"/>
                <a:gd name="T34" fmla="*/ 40 w 268"/>
                <a:gd name="T35" fmla="*/ 197 h 248"/>
                <a:gd name="T36" fmla="*/ 74 w 268"/>
                <a:gd name="T37" fmla="*/ 230 h 248"/>
                <a:gd name="T38" fmla="*/ 64 w 268"/>
                <a:gd name="T39" fmla="*/ 248 h 248"/>
                <a:gd name="T40" fmla="*/ 16 w 268"/>
                <a:gd name="T41" fmla="*/ 197 h 248"/>
                <a:gd name="T42" fmla="*/ 0 w 268"/>
                <a:gd name="T43" fmla="*/ 140 h 248"/>
                <a:gd name="T44" fmla="*/ 21 w 268"/>
                <a:gd name="T45" fmla="*/ 140 h 248"/>
                <a:gd name="T46" fmla="*/ 34 w 268"/>
                <a:gd name="T47" fmla="*/ 187 h 248"/>
                <a:gd name="T48" fmla="*/ 16 w 268"/>
                <a:gd name="T49" fmla="*/ 197 h 248"/>
                <a:gd name="T50" fmla="*/ 0 w 268"/>
                <a:gd name="T51" fmla="*/ 129 h 248"/>
                <a:gd name="T52" fmla="*/ 15 w 268"/>
                <a:gd name="T53" fmla="*/ 72 h 248"/>
                <a:gd name="T54" fmla="*/ 33 w 268"/>
                <a:gd name="T55" fmla="*/ 82 h 248"/>
                <a:gd name="T56" fmla="*/ 21 w 268"/>
                <a:gd name="T57" fmla="*/ 129 h 248"/>
                <a:gd name="T58" fmla="*/ 0 w 268"/>
                <a:gd name="T59" fmla="*/ 129 h 248"/>
                <a:gd name="T60" fmla="*/ 21 w 268"/>
                <a:gd name="T61" fmla="*/ 62 h 248"/>
                <a:gd name="T62" fmla="*/ 63 w 268"/>
                <a:gd name="T63" fmla="*/ 20 h 248"/>
                <a:gd name="T64" fmla="*/ 73 w 268"/>
                <a:gd name="T65" fmla="*/ 38 h 248"/>
                <a:gd name="T66" fmla="*/ 39 w 268"/>
                <a:gd name="T67" fmla="*/ 72 h 248"/>
                <a:gd name="T68" fmla="*/ 21 w 268"/>
                <a:gd name="T69" fmla="*/ 62 h 248"/>
                <a:gd name="T70" fmla="*/ 73 w 268"/>
                <a:gd name="T71" fmla="*/ 15 h 248"/>
                <a:gd name="T72" fmla="*/ 129 w 268"/>
                <a:gd name="T73" fmla="*/ 0 h 248"/>
                <a:gd name="T74" fmla="*/ 129 w 268"/>
                <a:gd name="T75" fmla="*/ 20 h 248"/>
                <a:gd name="T76" fmla="*/ 83 w 268"/>
                <a:gd name="T77" fmla="*/ 32 h 248"/>
                <a:gd name="T78" fmla="*/ 73 w 268"/>
                <a:gd name="T79" fmla="*/ 1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" h="248">
                  <a:moveTo>
                    <a:pt x="141" y="0"/>
                  </a:moveTo>
                  <a:cubicBezTo>
                    <a:pt x="161" y="1"/>
                    <a:pt x="180" y="6"/>
                    <a:pt x="197" y="15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73" y="26"/>
                    <a:pt x="157" y="21"/>
                    <a:pt x="141" y="20"/>
                  </a:cubicBezTo>
                  <a:cubicBezTo>
                    <a:pt x="141" y="0"/>
                    <a:pt x="141" y="0"/>
                    <a:pt x="141" y="0"/>
                  </a:cubicBezTo>
                  <a:close/>
                  <a:moveTo>
                    <a:pt x="207" y="21"/>
                  </a:moveTo>
                  <a:cubicBezTo>
                    <a:pt x="223" y="31"/>
                    <a:pt x="237" y="45"/>
                    <a:pt x="248" y="6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21" y="59"/>
                    <a:pt x="210" y="47"/>
                    <a:pt x="197" y="39"/>
                  </a:cubicBezTo>
                  <a:cubicBezTo>
                    <a:pt x="207" y="21"/>
                    <a:pt x="207" y="21"/>
                    <a:pt x="207" y="21"/>
                  </a:cubicBezTo>
                  <a:close/>
                  <a:moveTo>
                    <a:pt x="254" y="72"/>
                  </a:moveTo>
                  <a:cubicBezTo>
                    <a:pt x="262" y="88"/>
                    <a:pt x="267" y="106"/>
                    <a:pt x="26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7" y="110"/>
                    <a:pt x="242" y="95"/>
                    <a:pt x="236" y="82"/>
                  </a:cubicBezTo>
                  <a:cubicBezTo>
                    <a:pt x="254" y="72"/>
                    <a:pt x="254" y="72"/>
                    <a:pt x="254" y="72"/>
                  </a:cubicBezTo>
                  <a:close/>
                  <a:moveTo>
                    <a:pt x="64" y="248"/>
                  </a:moveTo>
                  <a:cubicBezTo>
                    <a:pt x="47" y="238"/>
                    <a:pt x="33" y="224"/>
                    <a:pt x="22" y="20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9" y="210"/>
                    <a:pt x="61" y="222"/>
                    <a:pt x="74" y="230"/>
                  </a:cubicBezTo>
                  <a:cubicBezTo>
                    <a:pt x="64" y="248"/>
                    <a:pt x="64" y="248"/>
                    <a:pt x="64" y="248"/>
                  </a:cubicBezTo>
                  <a:close/>
                  <a:moveTo>
                    <a:pt x="16" y="197"/>
                  </a:moveTo>
                  <a:cubicBezTo>
                    <a:pt x="7" y="180"/>
                    <a:pt x="1" y="161"/>
                    <a:pt x="0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57"/>
                    <a:pt x="27" y="173"/>
                    <a:pt x="34" y="187"/>
                  </a:cubicBezTo>
                  <a:cubicBezTo>
                    <a:pt x="16" y="197"/>
                    <a:pt x="16" y="197"/>
                    <a:pt x="16" y="197"/>
                  </a:cubicBezTo>
                  <a:close/>
                  <a:moveTo>
                    <a:pt x="0" y="129"/>
                  </a:moveTo>
                  <a:cubicBezTo>
                    <a:pt x="1" y="108"/>
                    <a:pt x="6" y="89"/>
                    <a:pt x="15" y="7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6" y="96"/>
                    <a:pt x="22" y="112"/>
                    <a:pt x="21" y="129"/>
                  </a:cubicBezTo>
                  <a:cubicBezTo>
                    <a:pt x="0" y="129"/>
                    <a:pt x="0" y="129"/>
                    <a:pt x="0" y="129"/>
                  </a:cubicBezTo>
                  <a:close/>
                  <a:moveTo>
                    <a:pt x="21" y="62"/>
                  </a:moveTo>
                  <a:cubicBezTo>
                    <a:pt x="32" y="45"/>
                    <a:pt x="46" y="31"/>
                    <a:pt x="63" y="20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60" y="47"/>
                    <a:pt x="48" y="59"/>
                    <a:pt x="39" y="7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73" y="15"/>
                  </a:moveTo>
                  <a:cubicBezTo>
                    <a:pt x="90" y="6"/>
                    <a:pt x="109" y="0"/>
                    <a:pt x="129" y="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13" y="21"/>
                    <a:pt x="97" y="25"/>
                    <a:pt x="83" y="32"/>
                  </a:cubicBezTo>
                  <a:cubicBezTo>
                    <a:pt x="73" y="15"/>
                    <a:pt x="73" y="15"/>
                    <a:pt x="73" y="15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916995" y="3593335"/>
            <a:ext cx="323687" cy="376533"/>
            <a:chOff x="9309100" y="825501"/>
            <a:chExt cx="700088" cy="814388"/>
          </a:xfrm>
          <a:solidFill>
            <a:schemeClr val="bg2"/>
          </a:solidFill>
        </p:grpSpPr>
        <p:sp>
          <p:nvSpPr>
            <p:cNvPr id="134" name="Freeform 5"/>
            <p:cNvSpPr>
              <a:spLocks/>
            </p:cNvSpPr>
            <p:nvPr/>
          </p:nvSpPr>
          <p:spPr bwMode="auto">
            <a:xfrm>
              <a:off x="9693275" y="974726"/>
              <a:ext cx="309563" cy="409575"/>
            </a:xfrm>
            <a:custGeom>
              <a:avLst/>
              <a:gdLst>
                <a:gd name="T0" fmla="*/ 0 w 254"/>
                <a:gd name="T1" fmla="*/ 236 h 336"/>
                <a:gd name="T2" fmla="*/ 236 w 254"/>
                <a:gd name="T3" fmla="*/ 336 h 336"/>
                <a:gd name="T4" fmla="*/ 254 w 254"/>
                <a:gd name="T5" fmla="*/ 240 h 336"/>
                <a:gd name="T6" fmla="*/ 102 w 254"/>
                <a:gd name="T7" fmla="*/ 0 h 336"/>
                <a:gd name="T8" fmla="*/ 0 w 254"/>
                <a:gd name="T9" fmla="*/ 2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6">
                  <a:moveTo>
                    <a:pt x="0" y="236"/>
                  </a:moveTo>
                  <a:cubicBezTo>
                    <a:pt x="236" y="336"/>
                    <a:pt x="236" y="336"/>
                    <a:pt x="236" y="336"/>
                  </a:cubicBezTo>
                  <a:cubicBezTo>
                    <a:pt x="247" y="307"/>
                    <a:pt x="254" y="274"/>
                    <a:pt x="254" y="240"/>
                  </a:cubicBezTo>
                  <a:cubicBezTo>
                    <a:pt x="254" y="134"/>
                    <a:pt x="192" y="43"/>
                    <a:pt x="102" y="0"/>
                  </a:cubicBezTo>
                  <a:lnTo>
                    <a:pt x="0" y="23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9309100" y="920751"/>
              <a:ext cx="700088" cy="719138"/>
            </a:xfrm>
            <a:custGeom>
              <a:avLst/>
              <a:gdLst>
                <a:gd name="T0" fmla="*/ 293 w 574"/>
                <a:gd name="T1" fmla="*/ 296 h 590"/>
                <a:gd name="T2" fmla="*/ 216 w 574"/>
                <a:gd name="T3" fmla="*/ 0 h 590"/>
                <a:gd name="T4" fmla="*/ 0 w 574"/>
                <a:gd name="T5" fmla="*/ 289 h 590"/>
                <a:gd name="T6" fmla="*/ 301 w 574"/>
                <a:gd name="T7" fmla="*/ 590 h 590"/>
                <a:gd name="T8" fmla="*/ 574 w 574"/>
                <a:gd name="T9" fmla="*/ 416 h 590"/>
                <a:gd name="T10" fmla="*/ 293 w 574"/>
                <a:gd name="T11" fmla="*/ 29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90">
                  <a:moveTo>
                    <a:pt x="293" y="296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1" y="37"/>
                    <a:pt x="0" y="152"/>
                    <a:pt x="0" y="289"/>
                  </a:cubicBezTo>
                  <a:cubicBezTo>
                    <a:pt x="0" y="455"/>
                    <a:pt x="135" y="590"/>
                    <a:pt x="301" y="590"/>
                  </a:cubicBezTo>
                  <a:cubicBezTo>
                    <a:pt x="422" y="590"/>
                    <a:pt x="527" y="519"/>
                    <a:pt x="574" y="416"/>
                  </a:cubicBezTo>
                  <a:lnTo>
                    <a:pt x="293" y="29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36" name="Freeform 7"/>
            <p:cNvSpPr>
              <a:spLocks/>
            </p:cNvSpPr>
            <p:nvPr/>
          </p:nvSpPr>
          <p:spPr bwMode="auto">
            <a:xfrm>
              <a:off x="9574213" y="825501"/>
              <a:ext cx="268288" cy="409575"/>
            </a:xfrm>
            <a:custGeom>
              <a:avLst/>
              <a:gdLst>
                <a:gd name="T0" fmla="*/ 85 w 219"/>
                <a:gd name="T1" fmla="*/ 336 h 336"/>
                <a:gd name="T2" fmla="*/ 219 w 219"/>
                <a:gd name="T3" fmla="*/ 27 h 336"/>
                <a:gd name="T4" fmla="*/ 82 w 219"/>
                <a:gd name="T5" fmla="*/ 0 h 336"/>
                <a:gd name="T6" fmla="*/ 0 w 219"/>
                <a:gd name="T7" fmla="*/ 10 h 336"/>
                <a:gd name="T8" fmla="*/ 85 w 219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336">
                  <a:moveTo>
                    <a:pt x="85" y="336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177" y="10"/>
                    <a:pt x="131" y="0"/>
                    <a:pt x="82" y="0"/>
                  </a:cubicBezTo>
                  <a:cubicBezTo>
                    <a:pt x="54" y="0"/>
                    <a:pt x="26" y="4"/>
                    <a:pt x="0" y="10"/>
                  </a:cubicBezTo>
                  <a:lnTo>
                    <a:pt x="85" y="33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 rot="9205614">
            <a:off x="1993688" y="4732851"/>
            <a:ext cx="1310780" cy="905044"/>
            <a:chOff x="3338513" y="696913"/>
            <a:chExt cx="771525" cy="717550"/>
          </a:xfrm>
          <a:solidFill>
            <a:schemeClr val="bg2"/>
          </a:solidFill>
        </p:grpSpPr>
        <p:sp>
          <p:nvSpPr>
            <p:cNvPr id="13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3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44" name="Group 136"/>
          <p:cNvGrpSpPr/>
          <p:nvPr/>
        </p:nvGrpSpPr>
        <p:grpSpPr>
          <a:xfrm rot="21012931">
            <a:off x="9178908" y="4025799"/>
            <a:ext cx="1521564" cy="1066607"/>
            <a:chOff x="3338513" y="696913"/>
            <a:chExt cx="771525" cy="717550"/>
          </a:xfrm>
          <a:solidFill>
            <a:schemeClr val="bg2"/>
          </a:solidFill>
        </p:grpSpPr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147" name="Group 136"/>
          <p:cNvGrpSpPr/>
          <p:nvPr/>
        </p:nvGrpSpPr>
        <p:grpSpPr>
          <a:xfrm>
            <a:off x="7818597" y="4570604"/>
            <a:ext cx="349316" cy="324879"/>
            <a:chOff x="3338513" y="696913"/>
            <a:chExt cx="771525" cy="717550"/>
          </a:xfrm>
          <a:solidFill>
            <a:schemeClr val="bg2"/>
          </a:solidFill>
        </p:grpSpPr>
        <p:sp>
          <p:nvSpPr>
            <p:cNvPr id="14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  <p:sp>
          <p:nvSpPr>
            <p:cNvPr id="14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2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z="2000" b="1" smtClean="0"/>
              <a:t>12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63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9" grpId="0"/>
      <p:bldP spid="100" grpId="0"/>
      <p:bldP spid="101" grpId="0"/>
      <p:bldP spid="104" grpId="0"/>
      <p:bldP spid="105" grpId="0"/>
      <p:bldP spid="106" grpId="0"/>
      <p:bldP spid="107" grpId="0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مقدمة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6226"/>
            <a:ext cx="9653551" cy="4861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400" b="1" smtClean="0"/>
              <a:t>2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93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2282" y="1"/>
            <a:ext cx="9925944" cy="1300765"/>
          </a:xfrm>
        </p:spPr>
        <p:txBody>
          <a:bodyPr/>
          <a:lstStyle/>
          <a:p>
            <a:r>
              <a:rPr lang="ar-SY" dirty="0" smtClean="0"/>
              <a:t>مقارنة بين البلازما والحالة الغازية للمادة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313646"/>
            <a:ext cx="12192000" cy="5557234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b="1" smtClean="0"/>
              <a:t>3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458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توليد البلازما الاصطناعية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0" y="2060620"/>
            <a:ext cx="12067504" cy="382265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2800" dirty="0" smtClean="0"/>
              <a:t>يستخدم </a:t>
            </a:r>
            <a:r>
              <a:rPr lang="ar-SA" sz="2800" dirty="0"/>
              <a:t>مصدر الطاقة سواء أكان </a:t>
            </a:r>
            <a:r>
              <a:rPr lang="en-US" sz="2800" dirty="0"/>
              <a:t>AC</a:t>
            </a:r>
            <a:r>
              <a:rPr lang="ar-SA" sz="2800" dirty="0"/>
              <a:t> أو </a:t>
            </a:r>
            <a:r>
              <a:rPr lang="en-US" sz="2800" dirty="0"/>
              <a:t>DC</a:t>
            </a:r>
            <a:r>
              <a:rPr lang="ar-SA" sz="2800" dirty="0"/>
              <a:t> أو </a:t>
            </a:r>
            <a:r>
              <a:rPr lang="en-US" sz="2800" dirty="0"/>
              <a:t>RF </a:t>
            </a:r>
            <a:r>
              <a:rPr lang="ar-SA" sz="2800" dirty="0"/>
              <a:t>في مجال ترددات الراديو </a:t>
            </a:r>
            <a:r>
              <a:rPr lang="en-US" sz="2800" dirty="0"/>
              <a:t>13.56MHz </a:t>
            </a:r>
            <a:r>
              <a:rPr lang="ar-SA" sz="2800" dirty="0"/>
              <a:t>أو الميكروويف ذات ترددات اعلى </a:t>
            </a:r>
            <a:r>
              <a:rPr lang="en-US" sz="2800" dirty="0"/>
              <a:t>2.45GHz</a:t>
            </a:r>
            <a:r>
              <a:rPr lang="ar-SA" sz="2800" dirty="0"/>
              <a:t>).</a:t>
            </a:r>
            <a:endParaRPr lang="en-US" sz="2800" dirty="0"/>
          </a:p>
          <a:p>
            <a:pPr algn="r" rtl="1"/>
            <a:r>
              <a:rPr lang="ar-SA" sz="2800" dirty="0" smtClean="0"/>
              <a:t>ضغط </a:t>
            </a:r>
            <a:r>
              <a:rPr lang="ar-SA" sz="2800" dirty="0"/>
              <a:t>التشغيل، سواء كان فراغ، ضغط معتدل أو ضغط </a:t>
            </a:r>
            <a:r>
              <a:rPr lang="ar-SA" sz="2800" dirty="0" smtClean="0"/>
              <a:t>جوي</a:t>
            </a:r>
            <a:r>
              <a:rPr lang="en-US" sz="2800" dirty="0" smtClean="0"/>
              <a:t>  </a:t>
            </a:r>
            <a:r>
              <a:rPr lang="ar-SY" sz="2800" dirty="0" smtClean="0"/>
              <a:t> مع استخدام غاز خامل لذلك</a:t>
            </a:r>
            <a:endParaRPr lang="en-US" sz="2800" dirty="0"/>
          </a:p>
          <a:p>
            <a:pPr algn="r" rtl="1"/>
            <a:r>
              <a:rPr lang="ar-SA" sz="2800" dirty="0"/>
              <a:t>•درجة تأين البلازما، سواء كانت كاملة أو جزئية أو ضعيفة</a:t>
            </a:r>
            <a:endParaRPr lang="en-US" sz="2800" dirty="0"/>
          </a:p>
          <a:p>
            <a:pPr algn="r" rtl="1"/>
            <a:r>
              <a:rPr lang="ar-SA" sz="2800" dirty="0" smtClean="0"/>
              <a:t>علاقة </a:t>
            </a:r>
            <a:r>
              <a:rPr lang="ar-SA" sz="2800" dirty="0"/>
              <a:t>درجة حرارة الجسيمات مع البلازما، أي البلازما الحرارية أو غير </a:t>
            </a:r>
            <a:r>
              <a:rPr lang="ar-SA" sz="2800" dirty="0" smtClean="0"/>
              <a:t>الحرارية</a:t>
            </a:r>
            <a:r>
              <a:rPr lang="ar-SY" sz="2800" dirty="0" smtClean="0"/>
              <a:t> </a:t>
            </a:r>
            <a:endParaRPr lang="en-US" sz="2800" dirty="0"/>
          </a:p>
          <a:p>
            <a:pPr algn="r" rtl="1"/>
            <a:r>
              <a:rPr lang="ar-SA" sz="2800" dirty="0" smtClean="0"/>
              <a:t>تكوين </a:t>
            </a:r>
            <a:r>
              <a:rPr lang="ar-SA" sz="2800" dirty="0"/>
              <a:t>الأقطاب الكهربائية في مولد البلازما، أي منقولة أو غير منقولة</a:t>
            </a:r>
            <a:endParaRPr lang="en-US" sz="2800" dirty="0"/>
          </a:p>
          <a:p>
            <a:pPr algn="r" rtl="1"/>
            <a:r>
              <a:rPr lang="ar-SA" sz="2800" dirty="0" smtClean="0"/>
              <a:t>مغنطة </a:t>
            </a:r>
            <a:r>
              <a:rPr lang="ar-SA" sz="2800" dirty="0"/>
              <a:t>الجسيمات، ممغنطة، ممغنطة جزئيا أو غير ممغنطة</a:t>
            </a:r>
            <a:endParaRPr lang="en-US" sz="2800" dirty="0"/>
          </a:p>
          <a:p>
            <a:pPr algn="r" rtl="1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3799268"/>
            <a:ext cx="2348766" cy="23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b="1" smtClean="0"/>
              <a:t>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844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مكونات نظام البلازما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66963"/>
            <a:ext cx="9600236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بلازما القوس المنقول والقوس غير المنقول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b="1" smtClean="0"/>
              <a:t>6</a:t>
            </a:fld>
            <a:endParaRPr lang="en-US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6" y="2214693"/>
            <a:ext cx="5127260" cy="3668581"/>
          </a:xfrm>
          <a:prstGeom prst="rect">
            <a:avLst/>
          </a:prstGeom>
        </p:spPr>
      </p:pic>
      <p:sp>
        <p:nvSpPr>
          <p:cNvPr id="7" name="عنصر نائب للمحتوى 6"/>
          <p:cNvSpPr>
            <a:spLocks noGrp="1"/>
          </p:cNvSpPr>
          <p:nvPr>
            <p:ph sz="quarter" idx="13"/>
          </p:nvPr>
        </p:nvSpPr>
        <p:spPr>
          <a:xfrm>
            <a:off x="913774" y="2818151"/>
            <a:ext cx="10363826" cy="3065124"/>
          </a:xfrm>
        </p:spPr>
        <p:txBody>
          <a:bodyPr/>
          <a:lstStyle/>
          <a:p>
            <a:r>
              <a:rPr lang="ar-SY" dirty="0" smtClean="0"/>
              <a:t>.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8" y="2214692"/>
            <a:ext cx="4851041" cy="3668582"/>
          </a:xfrm>
          <a:prstGeom prst="rect">
            <a:avLst/>
          </a:prstGeom>
        </p:spPr>
      </p:pic>
      <p:sp>
        <p:nvSpPr>
          <p:cNvPr id="10" name="مخطط انسيابي: محطة طرفية 9"/>
          <p:cNvSpPr/>
          <p:nvPr/>
        </p:nvSpPr>
        <p:spPr>
          <a:xfrm>
            <a:off x="9593704" y="4916775"/>
            <a:ext cx="1109272" cy="15065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خطط انسيابي: محطة طرفية 10"/>
          <p:cNvSpPr/>
          <p:nvPr/>
        </p:nvSpPr>
        <p:spPr>
          <a:xfrm>
            <a:off x="4288348" y="4864309"/>
            <a:ext cx="1131178" cy="127791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200">
              <a:srgbClr val="E5E5E5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مقارنة بين بلازما </a:t>
            </a:r>
            <a:r>
              <a:rPr lang="ar-SY" dirty="0"/>
              <a:t>القوس المنقول والقوس غير المنقول</a:t>
            </a:r>
            <a:r>
              <a:rPr lang="ar-SY" dirty="0" smtClean="0"/>
              <a:t> 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b="1" smtClean="0"/>
              <a:t>7</a:t>
            </a:fld>
            <a:endParaRPr lang="en-US" sz="2000" b="1" dirty="0"/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148369"/>
              </p:ext>
            </p:extLst>
          </p:nvPr>
        </p:nvGraphicFramePr>
        <p:xfrm>
          <a:off x="1175139" y="1768837"/>
          <a:ext cx="9338872" cy="495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276">
                  <a:extLst>
                    <a:ext uri="{9D8B030D-6E8A-4147-A177-3AD203B41FA5}">
                      <a16:colId xmlns:a16="http://schemas.microsoft.com/office/drawing/2014/main" xmlns="" val="2649018251"/>
                    </a:ext>
                  </a:extLst>
                </a:gridCol>
                <a:gridCol w="3061798">
                  <a:extLst>
                    <a:ext uri="{9D8B030D-6E8A-4147-A177-3AD203B41FA5}">
                      <a16:colId xmlns:a16="http://schemas.microsoft.com/office/drawing/2014/main" xmlns="" val="407769110"/>
                    </a:ext>
                  </a:extLst>
                </a:gridCol>
                <a:gridCol w="3061798">
                  <a:extLst>
                    <a:ext uri="{9D8B030D-6E8A-4147-A177-3AD203B41FA5}">
                      <a16:colId xmlns:a16="http://schemas.microsoft.com/office/drawing/2014/main" xmlns="" val="2186095573"/>
                    </a:ext>
                  </a:extLst>
                </a:gridCol>
              </a:tblGrid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</a:rPr>
                        <a:t>قوس البلازما غير المنقول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قوس البلازما المنقول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الخواص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976180"/>
                  </a:ext>
                </a:extLst>
              </a:tr>
              <a:tr h="6618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تتشكل بين القطب السالب والماء البارد محصورة في الفوهة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تتشكل بين القطب السالب وقطعة العمل (القطب الموجب)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موقع القوس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660055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تنتج بالخروج من الفوهة كشعلة اللهب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يمتد من اللالكترود الى قطعة العمل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آلية التوليد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359351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قطعة العمل  مستقلة عن التيار الكهربائي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قطعة العمل جزء من الدارة الكهربائية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العلاقة مع قطعة العمل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253230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تتراوح بين بضع ملمترات حتى 5 سم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</a:rPr>
                        <a:t>من بضع سنتمترات الى واحد متر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رذاذ اللالكترود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07997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تتراوح بين 10000 الى 14000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بين 12000 الى 20000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درجة حرارة البلازما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223287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منخفضة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عالية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كثافة الطاقة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217105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</a:rPr>
                        <a:t>بين 50% الى 75 %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اكثر من 90%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>
                          <a:solidFill>
                            <a:schemeClr val="tx1"/>
                          </a:solidFill>
                          <a:effectLst/>
                        </a:rPr>
                        <a:t>المردود الحراري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93416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</a:rPr>
                        <a:t>الصهر </a:t>
                      </a: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 و الطلي المعدني السيراميكي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effectLst/>
                        </a:rPr>
                        <a:t>صهر وقطع المعادن ومعالجة النفايات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chemeClr val="tx1"/>
                          </a:solidFill>
                          <a:effectLst/>
                        </a:rPr>
                        <a:t>التطبيق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03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9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أنواع البلازما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469"/>
            <a:ext cx="12192000" cy="48875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668557" y="6192368"/>
            <a:ext cx="764215" cy="365125"/>
          </a:xfrm>
        </p:spPr>
        <p:txBody>
          <a:bodyPr/>
          <a:lstStyle/>
          <a:p>
            <a:fld id="{A9F073B2-93EF-46EF-8524-353D483A08BC}" type="slidenum">
              <a:rPr lang="en-US" sz="2000" b="1" smtClean="0"/>
              <a:t>8</a:t>
            </a:fld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0" y="1982072"/>
            <a:ext cx="2331076" cy="748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النوع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2652245"/>
            <a:ext cx="23310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بلازما الضغط المنخفض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3566644"/>
            <a:ext cx="2331076" cy="118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بلازما لا حرارية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4755121"/>
            <a:ext cx="2331076" cy="1351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بلازما  حرارية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6107072"/>
            <a:ext cx="2331076" cy="75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بلازما الاندماج النووي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31076" y="2378168"/>
            <a:ext cx="1094704" cy="352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مرتفع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25780" y="2375082"/>
            <a:ext cx="1094704" cy="352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منخفض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520484" y="2371996"/>
            <a:ext cx="978795" cy="352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مرتفع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93983" y="2416804"/>
            <a:ext cx="1094704" cy="307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مرتفع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486400" y="2401375"/>
            <a:ext cx="1094704" cy="31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منخفض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701566" y="2416804"/>
            <a:ext cx="953037" cy="307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منخفض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31075" y="1982072"/>
            <a:ext cx="220228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الضغط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507605" y="1967855"/>
            <a:ext cx="20734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حرارة الغاز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581104" y="1970467"/>
            <a:ext cx="2073499" cy="448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حرارة الالكترونات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654603" y="1962188"/>
            <a:ext cx="3497857" cy="765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التطبيقات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685558" y="2760142"/>
            <a:ext cx="349785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اضويه – ليزر – شاشات - كونتكتورات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694143" y="3581211"/>
            <a:ext cx="3497857" cy="117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التحكم بتلوث الهواء 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معالجة النفايات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دهان البوليمرات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معالجة البوليمرات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694143" y="4761088"/>
            <a:ext cx="3497857" cy="1345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معالجة النفايات الصلبة 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الدهان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معالجة السيراميك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معالجة المياه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القطع و اللحام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694143" y="6093213"/>
            <a:ext cx="349785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الطاقة – الاستخدامات العسكرية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معالجة البلازما الحرارية للحمأة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11784"/>
          <a:stretch/>
        </p:blipFill>
        <p:spPr>
          <a:xfrm>
            <a:off x="913775" y="2214694"/>
            <a:ext cx="9183262" cy="398004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657600" y="2491589"/>
            <a:ext cx="3631842" cy="94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 smtClean="0"/>
              <a:t>نفايات</a:t>
            </a:r>
          </a:p>
          <a:p>
            <a:pPr algn="ctr"/>
            <a:r>
              <a:rPr lang="ar-SY" sz="2000" b="1" dirty="0" smtClean="0"/>
              <a:t>(عضوية ولاعضوية)</a:t>
            </a:r>
            <a:endParaRPr lang="en-US" sz="2000" b="1" dirty="0"/>
          </a:p>
        </p:txBody>
      </p:sp>
      <p:sp>
        <p:nvSpPr>
          <p:cNvPr id="8" name="مستطيل 7"/>
          <p:cNvSpPr/>
          <p:nvPr/>
        </p:nvSpPr>
        <p:spPr>
          <a:xfrm>
            <a:off x="6490952" y="3953813"/>
            <a:ext cx="2730321" cy="59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 smtClean="0"/>
              <a:t>مادة لاعضوية</a:t>
            </a:r>
            <a:endParaRPr lang="en-US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1790164" y="3953813"/>
            <a:ext cx="2446986" cy="60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 smtClean="0"/>
              <a:t>مادة عضوية</a:t>
            </a:r>
            <a:endParaRPr lang="en-US" sz="2000" b="1" dirty="0"/>
          </a:p>
        </p:txBody>
      </p:sp>
      <p:sp>
        <p:nvSpPr>
          <p:cNvPr id="10" name="مستطيل 9"/>
          <p:cNvSpPr/>
          <p:nvPr/>
        </p:nvSpPr>
        <p:spPr>
          <a:xfrm>
            <a:off x="1790164" y="5325413"/>
            <a:ext cx="2446986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 smtClean="0"/>
              <a:t>وقود غازي</a:t>
            </a:r>
            <a:endParaRPr lang="en-US" sz="2000" b="1" dirty="0"/>
          </a:p>
        </p:txBody>
      </p:sp>
      <p:sp>
        <p:nvSpPr>
          <p:cNvPr id="11" name="مستطيل 10"/>
          <p:cNvSpPr/>
          <p:nvPr/>
        </p:nvSpPr>
        <p:spPr>
          <a:xfrm>
            <a:off x="6593983" y="5325413"/>
            <a:ext cx="3206840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 smtClean="0"/>
              <a:t>مواد ثابتة</a:t>
            </a:r>
            <a:endParaRPr lang="en-US" sz="2000" b="1" dirty="0"/>
          </a:p>
        </p:txBody>
      </p:sp>
      <p:sp>
        <p:nvSpPr>
          <p:cNvPr id="12" name="شكل بيضاوي 11"/>
          <p:cNvSpPr/>
          <p:nvPr/>
        </p:nvSpPr>
        <p:spPr>
          <a:xfrm>
            <a:off x="3142443" y="4816699"/>
            <a:ext cx="1841680" cy="35463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تحلل حراري</a:t>
            </a:r>
            <a:endParaRPr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8190963" y="4816699"/>
            <a:ext cx="1700012" cy="35463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تثبيت حراري</a:t>
            </a:r>
            <a:endParaRPr lang="en-US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73B2-93EF-46EF-8524-353D483A08BC}" type="slidenum">
              <a:rPr lang="en-US" sz="2000" b="1" smtClean="0"/>
              <a:t>9</a:t>
            </a:fld>
            <a:endParaRPr lang="en-US" sz="2000" b="1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4264803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6604219"/>
      </p:ext>
    </p:extLst>
  </p:cSld>
  <p:clrMapOvr>
    <a:masterClrMapping/>
  </p:clrMapOvr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590</TotalTime>
  <Words>400</Words>
  <Application>Microsoft Office PowerPoint</Application>
  <PresentationFormat>مخصص</PresentationFormat>
  <Paragraphs>132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قطرة</vt:lpstr>
      <vt:lpstr>. </vt:lpstr>
      <vt:lpstr>مقدمة</vt:lpstr>
      <vt:lpstr>مقارنة بين البلازما والحالة الغازية للمادة</vt:lpstr>
      <vt:lpstr>توليد البلازما الاصطناعية</vt:lpstr>
      <vt:lpstr>مكونات نظام البلازما</vt:lpstr>
      <vt:lpstr>بلازما القوس المنقول والقوس غير المنقول</vt:lpstr>
      <vt:lpstr>مقارنة بين بلازما القوس المنقول والقوس غير المنقول </vt:lpstr>
      <vt:lpstr>أنواع البلازما</vt:lpstr>
      <vt:lpstr>معالجة البلازما الحرارية للحمأة</vt:lpstr>
      <vt:lpstr>بعض أنواع الحمأة المعالجة بالبلازما </vt:lpstr>
      <vt:lpstr>المخطط العام لعملية المعالجة</vt:lpstr>
      <vt:lpstr> الاستنتاجات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Maher Fattouh</dc:creator>
  <cp:lastModifiedBy>2010</cp:lastModifiedBy>
  <cp:revision>39</cp:revision>
  <dcterms:created xsi:type="dcterms:W3CDTF">2019-02-20T10:43:51Z</dcterms:created>
  <dcterms:modified xsi:type="dcterms:W3CDTF">2019-12-30T17:01:37Z</dcterms:modified>
</cp:coreProperties>
</file>